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7" r:id="rId9"/>
    <p:sldId id="263" r:id="rId10"/>
    <p:sldId id="265" r:id="rId11"/>
    <p:sldId id="266" r:id="rId12"/>
  </p:sldIdLst>
  <p:sldSz cx="18288000" cy="10287000"/>
  <p:notesSz cx="6858000" cy="9144000"/>
  <p:embeddedFontLst>
    <p:embeddedFont>
      <p:font typeface="Amasis MT Pro" panose="02040504050005020304" pitchFamily="18"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Clear Sans Regular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54" d="100"/>
          <a:sy n="54" d="100"/>
        </p:scale>
        <p:origin x="89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66800"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853646" y="3195083"/>
            <a:ext cx="6222026" cy="4271106"/>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17" name="Group 7">
            <a:extLst>
              <a:ext uri="{FF2B5EF4-FFF2-40B4-BE49-F238E27FC236}">
                <a16:creationId xmlns:a16="http://schemas.microsoft.com/office/drawing/2014/main" id="{6D0F6A20-D6A2-A584-3E89-43AFE0506B13}"/>
              </a:ext>
            </a:extLst>
          </p:cNvPr>
          <p:cNvGrpSpPr/>
          <p:nvPr/>
        </p:nvGrpSpPr>
        <p:grpSpPr>
          <a:xfrm>
            <a:off x="11581833" y="3851899"/>
            <a:ext cx="5677467" cy="2606938"/>
            <a:chOff x="0" y="-47625"/>
            <a:chExt cx="7569956" cy="3475916"/>
          </a:xfrm>
        </p:grpSpPr>
        <p:sp>
          <p:nvSpPr>
            <p:cNvPr id="18" name="TextBox 8">
              <a:extLst>
                <a:ext uri="{FF2B5EF4-FFF2-40B4-BE49-F238E27FC236}">
                  <a16:creationId xmlns:a16="http://schemas.microsoft.com/office/drawing/2014/main" id="{87978442-7C44-9C3A-BBBF-33602184C111}"/>
                </a:ext>
              </a:extLst>
            </p:cNvPr>
            <p:cNvSpPr txBox="1"/>
            <p:nvPr/>
          </p:nvSpPr>
          <p:spPr>
            <a:xfrm>
              <a:off x="0" y="691989"/>
              <a:ext cx="7569956" cy="2736302"/>
            </a:xfrm>
            <a:prstGeom prst="rect">
              <a:avLst/>
            </a:prstGeom>
          </p:spPr>
          <p:txBody>
            <a:bodyPr lIns="0" tIns="0" rIns="0" bIns="0" rtlCol="0" anchor="t">
              <a:spAutoFit/>
            </a:bodyPr>
            <a:lstStyle/>
            <a:p>
              <a:pPr>
                <a:lnSpc>
                  <a:spcPts val="2660"/>
                </a:lnSpc>
              </a:pPr>
              <a:r>
                <a:rPr lang="en-US" sz="2000" spc="-19" dirty="0">
                  <a:solidFill>
                    <a:srgbClr val="000000"/>
                  </a:solidFill>
                  <a:latin typeface="Amasis MT Pro" panose="02040504050005020304" pitchFamily="18"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19" name="TextBox 9">
              <a:extLst>
                <a:ext uri="{FF2B5EF4-FFF2-40B4-BE49-F238E27FC236}">
                  <a16:creationId xmlns:a16="http://schemas.microsoft.com/office/drawing/2014/main" id="{67B9A23C-8B84-8696-25A0-F11EBA9EE454}"/>
                </a:ext>
              </a:extLst>
            </p:cNvPr>
            <p:cNvSpPr txBox="1"/>
            <p:nvPr/>
          </p:nvSpPr>
          <p:spPr>
            <a:xfrm>
              <a:off x="0" y="-47625"/>
              <a:ext cx="7569956" cy="480217"/>
            </a:xfrm>
            <a:prstGeom prst="rect">
              <a:avLst/>
            </a:prstGeom>
          </p:spPr>
          <p:txBody>
            <a:bodyPr lIns="0" tIns="0" rIns="0" bIns="0" rtlCol="0" anchor="t">
              <a:spAutoFit/>
            </a:bodyPr>
            <a:lstStyle/>
            <a:p>
              <a:pPr>
                <a:lnSpc>
                  <a:spcPts val="2940"/>
                </a:lnSpc>
              </a:pPr>
              <a:r>
                <a:rPr lang="en-US" sz="2400" b="1" spc="-21" dirty="0">
                  <a:solidFill>
                    <a:srgbClr val="000000"/>
                  </a:solidFill>
                  <a:latin typeface="Graphik Regular" panose="020B0503030202060203" pitchFamily="34" charset="0"/>
                </a:rPr>
                <a:t>INSIGHT</a:t>
              </a:r>
            </a:p>
          </p:txBody>
        </p:sp>
      </p:grpSp>
      <p:grpSp>
        <p:nvGrpSpPr>
          <p:cNvPr id="26" name="Group 11">
            <a:extLst>
              <a:ext uri="{FF2B5EF4-FFF2-40B4-BE49-F238E27FC236}">
                <a16:creationId xmlns:a16="http://schemas.microsoft.com/office/drawing/2014/main" id="{22484143-FABF-3C27-5D21-D1C9ACC6CF38}"/>
              </a:ext>
            </a:extLst>
          </p:cNvPr>
          <p:cNvGrpSpPr/>
          <p:nvPr/>
        </p:nvGrpSpPr>
        <p:grpSpPr>
          <a:xfrm>
            <a:off x="11581833" y="1580430"/>
            <a:ext cx="5677467" cy="1565116"/>
            <a:chOff x="0" y="-47625"/>
            <a:chExt cx="7569956" cy="2086822"/>
          </a:xfrm>
        </p:grpSpPr>
        <p:sp>
          <p:nvSpPr>
            <p:cNvPr id="27" name="TextBox 12">
              <a:extLst>
                <a:ext uri="{FF2B5EF4-FFF2-40B4-BE49-F238E27FC236}">
                  <a16:creationId xmlns:a16="http://schemas.microsoft.com/office/drawing/2014/main" id="{4A2DA3BC-BA68-49D8-F7AF-13BD7D3D0A7B}"/>
                </a:ext>
              </a:extLst>
            </p:cNvPr>
            <p:cNvSpPr txBox="1"/>
            <p:nvPr/>
          </p:nvSpPr>
          <p:spPr>
            <a:xfrm>
              <a:off x="0" y="691990"/>
              <a:ext cx="7569956" cy="1347207"/>
            </a:xfrm>
            <a:prstGeom prst="rect">
              <a:avLst/>
            </a:prstGeom>
          </p:spPr>
          <p:txBody>
            <a:bodyPr lIns="0" tIns="0" rIns="0" bIns="0" rtlCol="0" anchor="t">
              <a:spAutoFit/>
            </a:bodyPr>
            <a:lstStyle/>
            <a:p>
              <a:pPr>
                <a:lnSpc>
                  <a:spcPts val="2660"/>
                </a:lnSpc>
              </a:pPr>
              <a:r>
                <a:rPr lang="en-US" sz="2000" spc="-19" dirty="0">
                  <a:solidFill>
                    <a:srgbClr val="000000"/>
                  </a:solidFill>
                  <a:latin typeface="Amasis MT Pro" panose="02040504050005020304" pitchFamily="18" charset="0"/>
                </a:rPr>
                <a:t>Animals and science are the two most popular categories of content, showing that people enjoy "real-life" and "factual" content the most.</a:t>
              </a:r>
            </a:p>
          </p:txBody>
        </p:sp>
        <p:sp>
          <p:nvSpPr>
            <p:cNvPr id="28" name="TextBox 13">
              <a:extLst>
                <a:ext uri="{FF2B5EF4-FFF2-40B4-BE49-F238E27FC236}">
                  <a16:creationId xmlns:a16="http://schemas.microsoft.com/office/drawing/2014/main" id="{419D8DBB-4384-5AB8-4971-819962E4D53F}"/>
                </a:ext>
              </a:extLst>
            </p:cNvPr>
            <p:cNvSpPr txBox="1"/>
            <p:nvPr/>
          </p:nvSpPr>
          <p:spPr>
            <a:xfrm>
              <a:off x="0" y="-47625"/>
              <a:ext cx="7569956" cy="480217"/>
            </a:xfrm>
            <a:prstGeom prst="rect">
              <a:avLst/>
            </a:prstGeom>
          </p:spPr>
          <p:txBody>
            <a:bodyPr lIns="0" tIns="0" rIns="0" bIns="0" rtlCol="0" anchor="t">
              <a:spAutoFit/>
            </a:bodyPr>
            <a:lstStyle/>
            <a:p>
              <a:pPr>
                <a:lnSpc>
                  <a:spcPts val="2940"/>
                </a:lnSpc>
              </a:pPr>
              <a:r>
                <a:rPr lang="en-US" sz="2400" b="1" spc="-21" dirty="0">
                  <a:solidFill>
                    <a:srgbClr val="000000"/>
                  </a:solidFill>
                  <a:latin typeface="Graphik Regular" panose="020B0503030202060203" pitchFamily="34" charset="0"/>
                </a:rPr>
                <a:t>ANALYSIS</a:t>
              </a:r>
            </a:p>
          </p:txBody>
        </p:sp>
      </p:grpSp>
      <p:grpSp>
        <p:nvGrpSpPr>
          <p:cNvPr id="29" name="Group 14">
            <a:extLst>
              <a:ext uri="{FF2B5EF4-FFF2-40B4-BE49-F238E27FC236}">
                <a16:creationId xmlns:a16="http://schemas.microsoft.com/office/drawing/2014/main" id="{6101245D-8556-8AAE-3A1B-4EDA42120C69}"/>
              </a:ext>
            </a:extLst>
          </p:cNvPr>
          <p:cNvGrpSpPr/>
          <p:nvPr/>
        </p:nvGrpSpPr>
        <p:grpSpPr>
          <a:xfrm>
            <a:off x="11581833" y="6964868"/>
            <a:ext cx="5677467" cy="1920854"/>
            <a:chOff x="0" y="-47625"/>
            <a:chExt cx="7569956" cy="2561139"/>
          </a:xfrm>
        </p:grpSpPr>
        <p:sp>
          <p:nvSpPr>
            <p:cNvPr id="30" name="TextBox 15">
              <a:extLst>
                <a:ext uri="{FF2B5EF4-FFF2-40B4-BE49-F238E27FC236}">
                  <a16:creationId xmlns:a16="http://schemas.microsoft.com/office/drawing/2014/main" id="{1D511640-5BB3-7685-29F0-ED766FA0643A}"/>
                </a:ext>
              </a:extLst>
            </p:cNvPr>
            <p:cNvSpPr txBox="1"/>
            <p:nvPr/>
          </p:nvSpPr>
          <p:spPr>
            <a:xfrm>
              <a:off x="0" y="691990"/>
              <a:ext cx="7569956" cy="1821524"/>
            </a:xfrm>
            <a:prstGeom prst="rect">
              <a:avLst/>
            </a:prstGeom>
          </p:spPr>
          <p:txBody>
            <a:bodyPr lIns="0" tIns="0" rIns="0" bIns="0" rtlCol="0" anchor="t">
              <a:spAutoFit/>
            </a:bodyPr>
            <a:lstStyle/>
            <a:p>
              <a:pPr>
                <a:lnSpc>
                  <a:spcPts val="2660"/>
                </a:lnSpc>
              </a:pPr>
              <a:r>
                <a:rPr lang="en-US" sz="2000" spc="-19" dirty="0">
                  <a:solidFill>
                    <a:srgbClr val="000000"/>
                  </a:solidFill>
                  <a:latin typeface="Amasis MT Pro" panose="02040504050005020304" pitchFamily="18" charset="0"/>
                </a:rPr>
                <a:t>This ad-hoc analysis is insightful, but it's time to take this analysis into large scale production for real-time understanding of your business. We can show you how to do this.   </a:t>
              </a:r>
            </a:p>
          </p:txBody>
        </p:sp>
        <p:sp>
          <p:nvSpPr>
            <p:cNvPr id="31" name="TextBox 16">
              <a:extLst>
                <a:ext uri="{FF2B5EF4-FFF2-40B4-BE49-F238E27FC236}">
                  <a16:creationId xmlns:a16="http://schemas.microsoft.com/office/drawing/2014/main" id="{8076D568-2814-8897-8F6D-7B23A34689F3}"/>
                </a:ext>
              </a:extLst>
            </p:cNvPr>
            <p:cNvSpPr txBox="1"/>
            <p:nvPr/>
          </p:nvSpPr>
          <p:spPr>
            <a:xfrm>
              <a:off x="0" y="-47625"/>
              <a:ext cx="7569956" cy="480217"/>
            </a:xfrm>
            <a:prstGeom prst="rect">
              <a:avLst/>
            </a:prstGeom>
          </p:spPr>
          <p:txBody>
            <a:bodyPr lIns="0" tIns="0" rIns="0" bIns="0" rtlCol="0" anchor="t">
              <a:spAutoFit/>
            </a:bodyPr>
            <a:lstStyle/>
            <a:p>
              <a:pPr>
                <a:lnSpc>
                  <a:spcPts val="2940"/>
                </a:lnSpc>
              </a:pPr>
              <a:r>
                <a:rPr lang="en-US" sz="2400" b="1" spc="-21" dirty="0">
                  <a:solidFill>
                    <a:srgbClr val="000000"/>
                  </a:solidFill>
                  <a:latin typeface="Graphik Regular" panose="020B0503030202060203" pitchFamily="34" charset="0"/>
                </a:rPr>
                <a:t>NEXT STEPS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953C530E-0642-8DCF-C9DC-39BD4E8F9EF8}"/>
              </a:ext>
            </a:extLst>
          </p:cNvPr>
          <p:cNvSpPr txBox="1"/>
          <p:nvPr/>
        </p:nvSpPr>
        <p:spPr>
          <a:xfrm>
            <a:off x="8719949" y="3314700"/>
            <a:ext cx="7282051" cy="3947234"/>
          </a:xfrm>
          <a:prstGeom prst="rect">
            <a:avLst/>
          </a:prstGeom>
          <a:noFill/>
        </p:spPr>
        <p:txBody>
          <a:bodyPr wrap="square" rtlCol="0">
            <a:spAutoFit/>
          </a:bodyPr>
          <a:lstStyle/>
          <a:p>
            <a:pPr>
              <a:lnSpc>
                <a:spcPts val="2660"/>
              </a:lnSpc>
            </a:pPr>
            <a:r>
              <a:rPr lang="en-US" sz="2400" b="1" spc="-19" dirty="0">
                <a:latin typeface="Amasis MT Pro" panose="020B0604020202020204" pitchFamily="18" charset="0"/>
              </a:rPr>
              <a:t>Social Buzz </a:t>
            </a:r>
            <a:r>
              <a:rPr lang="en-US" sz="2400" spc="-19" dirty="0">
                <a:latin typeface="Amasis MT Pro" panose="020B0604020202020204" pitchFamily="18" charset="0"/>
              </a:rPr>
              <a:t>is a fast-growing social platform unicorn that need to adapt quickly to its global scale. </a:t>
            </a:r>
          </a:p>
          <a:p>
            <a:pPr>
              <a:lnSpc>
                <a:spcPts val="2660"/>
              </a:lnSpc>
            </a:pPr>
            <a:r>
              <a:rPr lang="en-US" sz="2400" u="sng" spc="-19" dirty="0">
                <a:latin typeface="Amasis MT Pro" panose="020B0604020202020204" pitchFamily="18" charset="0"/>
              </a:rPr>
              <a:t>Accenture</a:t>
            </a:r>
            <a:r>
              <a:rPr lang="en-US" sz="2400" spc="-19" dirty="0">
                <a:latin typeface="Amasis MT Pro" panose="020B0604020202020204" pitchFamily="18" charset="0"/>
              </a:rPr>
              <a:t> has begun a 3-month POC focusing on these tasks:</a:t>
            </a:r>
          </a:p>
          <a:p>
            <a:pPr>
              <a:lnSpc>
                <a:spcPts val="2660"/>
              </a:lnSpc>
            </a:pPr>
            <a:endParaRPr lang="en-US" sz="2400" spc="-19" dirty="0">
              <a:latin typeface="Amasis MT Pro" panose="020B0604020202020204" pitchFamily="18" charset="0"/>
            </a:endParaRPr>
          </a:p>
          <a:p>
            <a:pPr marL="410211" lvl="1" indent="-205106">
              <a:lnSpc>
                <a:spcPts val="2660"/>
              </a:lnSpc>
              <a:buFont typeface="Arial"/>
              <a:buChar char="•"/>
            </a:pPr>
            <a:r>
              <a:rPr lang="en-US" sz="2400" spc="-19" dirty="0">
                <a:latin typeface="Amasis MT Pro" panose="020B0604020202020204" pitchFamily="18" charset="0"/>
              </a:rPr>
              <a:t>An audit of Social Buzz's big data practice</a:t>
            </a:r>
          </a:p>
          <a:p>
            <a:pPr marL="410211" lvl="1" indent="-205106">
              <a:lnSpc>
                <a:spcPts val="2660"/>
              </a:lnSpc>
              <a:buFont typeface="Arial"/>
              <a:buChar char="•"/>
            </a:pPr>
            <a:r>
              <a:rPr lang="en-US" sz="2400" spc="-19" dirty="0">
                <a:latin typeface="Amasis MT Pro" panose="020B0604020202020204" pitchFamily="18" charset="0"/>
              </a:rPr>
              <a:t>Recommendations for a successful IPO</a:t>
            </a:r>
          </a:p>
          <a:p>
            <a:pPr marL="410210" lvl="1" indent="-205105">
              <a:lnSpc>
                <a:spcPts val="2660"/>
              </a:lnSpc>
              <a:buFont typeface="Arial"/>
              <a:buChar char="•"/>
            </a:pPr>
            <a:r>
              <a:rPr lang="en-US" sz="2400" spc="-19" dirty="0">
                <a:latin typeface="Amasis MT Pro" panose="020B0604020202020204" pitchFamily="18" charset="0"/>
              </a:rPr>
              <a:t>Analysis to find Social Buzz's top 5 most popular categories of content </a:t>
            </a:r>
          </a:p>
          <a:p>
            <a:endParaRPr lang="en-AU" sz="2400" dirty="0">
              <a:latin typeface="Amasis MT Pro" panose="020B0604020202020204" pitchFamily="18" charset="0"/>
            </a:endParaRPr>
          </a:p>
          <a:p>
            <a:endParaRPr lang="en-AE" sz="2400" dirty="0">
              <a:latin typeface="Amasis MT Pro" panose="020B060402020202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7DC05BDB-2175-BDB9-9430-FF8A4354DDA5}"/>
              </a:ext>
            </a:extLst>
          </p:cNvPr>
          <p:cNvSpPr txBox="1"/>
          <p:nvPr/>
        </p:nvSpPr>
        <p:spPr>
          <a:xfrm>
            <a:off x="2124275" y="4937671"/>
            <a:ext cx="7282051" cy="218521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Amasis MT Pro" panose="020B0604020202020204" pitchFamily="18" charset="0"/>
              </a:rPr>
              <a:t>Over 100,000 posts per day and 36,500,000 pieces of content per year</a:t>
            </a:r>
          </a:p>
          <a:p>
            <a:pPr marL="342900" indent="-342900">
              <a:buFont typeface="Arial" panose="020B0604020202020204" pitchFamily="34" charset="0"/>
              <a:buChar char="•"/>
            </a:pPr>
            <a:r>
              <a:rPr lang="en-US" sz="2400" dirty="0">
                <a:solidFill>
                  <a:schemeClr val="bg1"/>
                </a:solidFill>
                <a:latin typeface="Amasis MT Pro" panose="020B0604020202020204" pitchFamily="18" charset="0"/>
              </a:rPr>
              <a:t>Too much data with little utilization.</a:t>
            </a:r>
          </a:p>
          <a:p>
            <a:pPr marL="342900" indent="-342900">
              <a:buFont typeface="Arial" panose="020B0604020202020204" pitchFamily="34" charset="0"/>
              <a:buChar char="•"/>
            </a:pPr>
            <a:r>
              <a:rPr lang="en-US" sz="3200" u="sng" dirty="0">
                <a:solidFill>
                  <a:schemeClr val="bg1"/>
                </a:solidFill>
                <a:latin typeface="Amasis MT Pro" panose="020B0604020202020204" pitchFamily="18" charset="0"/>
              </a:rPr>
              <a:t>How to capitalize on the amount of content on the platform?</a:t>
            </a:r>
            <a:endParaRPr lang="en-AE" sz="3200" u="sng" dirty="0">
              <a:solidFill>
                <a:schemeClr val="bg1"/>
              </a:solidFill>
              <a:latin typeface="Amasis MT Pro" panose="020B060402020202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6">
            <a:extLst>
              <a:ext uri="{FF2B5EF4-FFF2-40B4-BE49-F238E27FC236}">
                <a16:creationId xmlns:a16="http://schemas.microsoft.com/office/drawing/2014/main" id="{EE0A818B-6ABD-E841-BD4C-84F3EC703DA0}"/>
              </a:ext>
            </a:extLst>
          </p:cNvPr>
          <p:cNvSpPr txBox="1"/>
          <p:nvPr/>
        </p:nvSpPr>
        <p:spPr>
          <a:xfrm>
            <a:off x="3982986" y="1603217"/>
            <a:ext cx="3486092" cy="354456"/>
          </a:xfrm>
          <a:prstGeom prst="rect">
            <a:avLst/>
          </a:prstGeom>
        </p:spPr>
        <p:txBody>
          <a:bodyPr lIns="0" tIns="0" rIns="0" bIns="0" rtlCol="0" anchor="t">
            <a:spAutoFit/>
          </a:bodyPr>
          <a:lstStyle/>
          <a:p>
            <a:pPr>
              <a:lnSpc>
                <a:spcPts val="2659"/>
              </a:lnSpc>
            </a:pPr>
            <a:r>
              <a:rPr lang="en-US" sz="2800" spc="-18" dirty="0">
                <a:solidFill>
                  <a:schemeClr val="accent6">
                    <a:lumMod val="40000"/>
                    <a:lumOff val="60000"/>
                  </a:schemeClr>
                </a:solidFill>
                <a:latin typeface="Graphik Regular" panose="020B0503030202060203" pitchFamily="34" charset="0"/>
              </a:rPr>
              <a:t>Data Understanding</a:t>
            </a:r>
          </a:p>
        </p:txBody>
      </p:sp>
      <p:sp>
        <p:nvSpPr>
          <p:cNvPr id="40" name="TextBox 36">
            <a:extLst>
              <a:ext uri="{FF2B5EF4-FFF2-40B4-BE49-F238E27FC236}">
                <a16:creationId xmlns:a16="http://schemas.microsoft.com/office/drawing/2014/main" id="{53B82DF6-1712-24DE-707C-A0DEDA0AE6D6}"/>
              </a:ext>
            </a:extLst>
          </p:cNvPr>
          <p:cNvSpPr txBox="1"/>
          <p:nvPr/>
        </p:nvSpPr>
        <p:spPr>
          <a:xfrm>
            <a:off x="11150111" y="7421293"/>
            <a:ext cx="3486092" cy="354456"/>
          </a:xfrm>
          <a:prstGeom prst="rect">
            <a:avLst/>
          </a:prstGeom>
        </p:spPr>
        <p:txBody>
          <a:bodyPr lIns="0" tIns="0" rIns="0" bIns="0" rtlCol="0" anchor="t">
            <a:spAutoFit/>
          </a:bodyPr>
          <a:lstStyle/>
          <a:p>
            <a:pPr>
              <a:lnSpc>
                <a:spcPts val="2659"/>
              </a:lnSpc>
            </a:pPr>
            <a:r>
              <a:rPr lang="en-US" sz="2800" spc="-18" dirty="0">
                <a:solidFill>
                  <a:schemeClr val="accent6">
                    <a:lumMod val="40000"/>
                    <a:lumOff val="60000"/>
                  </a:schemeClr>
                </a:solidFill>
                <a:latin typeface="Graphik Regular" panose="020B0503030202060203" pitchFamily="34" charset="0"/>
              </a:rPr>
              <a:t>Data Communication</a:t>
            </a:r>
          </a:p>
        </p:txBody>
      </p:sp>
      <p:sp>
        <p:nvSpPr>
          <p:cNvPr id="41" name="TextBox 36">
            <a:extLst>
              <a:ext uri="{FF2B5EF4-FFF2-40B4-BE49-F238E27FC236}">
                <a16:creationId xmlns:a16="http://schemas.microsoft.com/office/drawing/2014/main" id="{94B7AB1D-D458-113F-42AB-844B2EA7C485}"/>
              </a:ext>
            </a:extLst>
          </p:cNvPr>
          <p:cNvSpPr txBox="1"/>
          <p:nvPr/>
        </p:nvSpPr>
        <p:spPr>
          <a:xfrm>
            <a:off x="9360930" y="5887851"/>
            <a:ext cx="3486092" cy="354456"/>
          </a:xfrm>
          <a:prstGeom prst="rect">
            <a:avLst/>
          </a:prstGeom>
        </p:spPr>
        <p:txBody>
          <a:bodyPr lIns="0" tIns="0" rIns="0" bIns="0" rtlCol="0" anchor="t">
            <a:spAutoFit/>
          </a:bodyPr>
          <a:lstStyle/>
          <a:p>
            <a:pPr>
              <a:lnSpc>
                <a:spcPts val="2659"/>
              </a:lnSpc>
            </a:pPr>
            <a:r>
              <a:rPr lang="en-US" sz="2800" spc="-18" dirty="0">
                <a:solidFill>
                  <a:schemeClr val="accent6">
                    <a:lumMod val="40000"/>
                    <a:lumOff val="60000"/>
                  </a:schemeClr>
                </a:solidFill>
                <a:latin typeface="Graphik Regular" panose="020B0503030202060203" pitchFamily="34" charset="0"/>
              </a:rPr>
              <a:t>Data Modelling</a:t>
            </a:r>
          </a:p>
        </p:txBody>
      </p:sp>
      <p:sp>
        <p:nvSpPr>
          <p:cNvPr id="43" name="TextBox 36">
            <a:extLst>
              <a:ext uri="{FF2B5EF4-FFF2-40B4-BE49-F238E27FC236}">
                <a16:creationId xmlns:a16="http://schemas.microsoft.com/office/drawing/2014/main" id="{CEF03456-F14F-8252-38BD-6D7970E11519}"/>
              </a:ext>
            </a:extLst>
          </p:cNvPr>
          <p:cNvSpPr txBox="1"/>
          <p:nvPr/>
        </p:nvSpPr>
        <p:spPr>
          <a:xfrm>
            <a:off x="7488545" y="4420972"/>
            <a:ext cx="3486092" cy="354456"/>
          </a:xfrm>
          <a:prstGeom prst="rect">
            <a:avLst/>
          </a:prstGeom>
        </p:spPr>
        <p:txBody>
          <a:bodyPr lIns="0" tIns="0" rIns="0" bIns="0" rtlCol="0" anchor="t">
            <a:spAutoFit/>
          </a:bodyPr>
          <a:lstStyle/>
          <a:p>
            <a:pPr>
              <a:lnSpc>
                <a:spcPts val="2659"/>
              </a:lnSpc>
            </a:pPr>
            <a:r>
              <a:rPr lang="en-US" sz="2800" spc="-18" dirty="0">
                <a:solidFill>
                  <a:schemeClr val="accent6">
                    <a:lumMod val="40000"/>
                    <a:lumOff val="60000"/>
                  </a:schemeClr>
                </a:solidFill>
                <a:latin typeface="Graphik Regular" panose="020B0503030202060203" pitchFamily="34" charset="0"/>
              </a:rPr>
              <a:t>Data Exploration</a:t>
            </a:r>
          </a:p>
        </p:txBody>
      </p:sp>
      <p:sp>
        <p:nvSpPr>
          <p:cNvPr id="44" name="TextBox 36">
            <a:extLst>
              <a:ext uri="{FF2B5EF4-FFF2-40B4-BE49-F238E27FC236}">
                <a16:creationId xmlns:a16="http://schemas.microsoft.com/office/drawing/2014/main" id="{78EC9FE1-7166-E6CD-C632-6572A4D9BBE2}"/>
              </a:ext>
            </a:extLst>
          </p:cNvPr>
          <p:cNvSpPr txBox="1"/>
          <p:nvPr/>
        </p:nvSpPr>
        <p:spPr>
          <a:xfrm>
            <a:off x="5730808" y="2939719"/>
            <a:ext cx="5851592" cy="354456"/>
          </a:xfrm>
          <a:prstGeom prst="rect">
            <a:avLst/>
          </a:prstGeom>
        </p:spPr>
        <p:txBody>
          <a:bodyPr wrap="square" lIns="0" tIns="0" rIns="0" bIns="0" rtlCol="0" anchor="t">
            <a:spAutoFit/>
          </a:bodyPr>
          <a:lstStyle/>
          <a:p>
            <a:pPr>
              <a:lnSpc>
                <a:spcPts val="2659"/>
              </a:lnSpc>
            </a:pPr>
            <a:r>
              <a:rPr lang="en-US" sz="2800" spc="-18" dirty="0">
                <a:solidFill>
                  <a:schemeClr val="accent6">
                    <a:lumMod val="40000"/>
                    <a:lumOff val="60000"/>
                  </a:schemeClr>
                </a:solidFill>
                <a:latin typeface="Graphik Regular" panose="020B0503030202060203" pitchFamily="34" charset="0"/>
              </a:rPr>
              <a:t>Data Cleaning and feature engineering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5" name="Picture 14">
            <a:extLst>
              <a:ext uri="{FF2B5EF4-FFF2-40B4-BE49-F238E27FC236}">
                <a16:creationId xmlns:a16="http://schemas.microsoft.com/office/drawing/2014/main" id="{562CCF55-DD52-2C3E-8790-FB322F65B922}"/>
              </a:ext>
            </a:extLst>
          </p:cNvPr>
          <p:cNvPicPr>
            <a:picLocks noChangeAspect="1"/>
          </p:cNvPicPr>
          <p:nvPr/>
        </p:nvPicPr>
        <p:blipFill>
          <a:blip r:embed="rId7"/>
          <a:stretch>
            <a:fillRect/>
          </a:stretch>
        </p:blipFill>
        <p:spPr>
          <a:xfrm>
            <a:off x="1586013" y="2841702"/>
            <a:ext cx="4054510" cy="2889422"/>
          </a:xfrm>
          <a:prstGeom prst="rect">
            <a:avLst/>
          </a:prstGeom>
        </p:spPr>
      </p:pic>
      <p:pic>
        <p:nvPicPr>
          <p:cNvPr id="19" name="Picture 18">
            <a:extLst>
              <a:ext uri="{FF2B5EF4-FFF2-40B4-BE49-F238E27FC236}">
                <a16:creationId xmlns:a16="http://schemas.microsoft.com/office/drawing/2014/main" id="{2DFCF16F-80BE-125B-C1ED-729905BA7572}"/>
              </a:ext>
            </a:extLst>
          </p:cNvPr>
          <p:cNvPicPr>
            <a:picLocks noChangeAspect="1"/>
          </p:cNvPicPr>
          <p:nvPr/>
        </p:nvPicPr>
        <p:blipFill>
          <a:blip r:embed="rId8"/>
          <a:stretch>
            <a:fillRect/>
          </a:stretch>
        </p:blipFill>
        <p:spPr>
          <a:xfrm>
            <a:off x="6443238" y="2841702"/>
            <a:ext cx="4630107" cy="2181295"/>
          </a:xfrm>
          <a:prstGeom prst="rect">
            <a:avLst/>
          </a:prstGeom>
        </p:spPr>
      </p:pic>
      <p:pic>
        <p:nvPicPr>
          <p:cNvPr id="21" name="Picture 20">
            <a:extLst>
              <a:ext uri="{FF2B5EF4-FFF2-40B4-BE49-F238E27FC236}">
                <a16:creationId xmlns:a16="http://schemas.microsoft.com/office/drawing/2014/main" id="{00141BE8-F73D-4C39-87F6-EB247933F63E}"/>
              </a:ext>
            </a:extLst>
          </p:cNvPr>
          <p:cNvPicPr>
            <a:picLocks noChangeAspect="1"/>
          </p:cNvPicPr>
          <p:nvPr/>
        </p:nvPicPr>
        <p:blipFill>
          <a:blip r:embed="rId9"/>
          <a:stretch>
            <a:fillRect/>
          </a:stretch>
        </p:blipFill>
        <p:spPr>
          <a:xfrm>
            <a:off x="12250311" y="2841702"/>
            <a:ext cx="3812279" cy="20170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5A2136A3-A8BA-5CF0-D9CB-2A7738A0CD77}"/>
              </a:ext>
            </a:extLst>
          </p:cNvPr>
          <p:cNvPicPr>
            <a:picLocks noChangeAspect="1"/>
          </p:cNvPicPr>
          <p:nvPr/>
        </p:nvPicPr>
        <p:blipFill>
          <a:blip r:embed="rId7"/>
          <a:stretch>
            <a:fillRect/>
          </a:stretch>
        </p:blipFill>
        <p:spPr>
          <a:xfrm>
            <a:off x="3943335" y="1048008"/>
            <a:ext cx="12133738" cy="8154876"/>
          </a:xfrm>
          <a:prstGeom prst="rect">
            <a:avLst/>
          </a:prstGeom>
        </p:spPr>
      </p:pic>
    </p:spTree>
    <p:extLst>
      <p:ext uri="{BB962C8B-B14F-4D97-AF65-F5344CB8AC3E}">
        <p14:creationId xmlns:p14="http://schemas.microsoft.com/office/powerpoint/2010/main" val="245385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9DB1A611-0558-9A5A-2063-1FDA3812EEFE}"/>
              </a:ext>
            </a:extLst>
          </p:cNvPr>
          <p:cNvPicPr>
            <a:picLocks noChangeAspect="1"/>
          </p:cNvPicPr>
          <p:nvPr/>
        </p:nvPicPr>
        <p:blipFill>
          <a:blip r:embed="rId7"/>
          <a:stretch>
            <a:fillRect/>
          </a:stretch>
        </p:blipFill>
        <p:spPr>
          <a:xfrm>
            <a:off x="5869167" y="1508952"/>
            <a:ext cx="7357311" cy="726909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1634</Words>
  <Application>Microsoft Office PowerPoint</Application>
  <PresentationFormat>Custom</PresentationFormat>
  <Paragraphs>133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Clear Sans Regular Bold</vt:lpstr>
      <vt:lpstr>Arial</vt:lpstr>
      <vt:lpstr>Amasis MT Pro</vt:lpstr>
      <vt:lpstr>Calibri</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Azari, Ahmad Ali</cp:lastModifiedBy>
  <cp:revision>9</cp:revision>
  <dcterms:created xsi:type="dcterms:W3CDTF">2006-08-16T00:00:00Z</dcterms:created>
  <dcterms:modified xsi:type="dcterms:W3CDTF">2022-12-06T13:57:31Z</dcterms:modified>
  <dc:identifier>DAEhDyfaYKE</dc:identifier>
</cp:coreProperties>
</file>